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6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5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38DB8-F4C7-4522-B45F-65C2C6B2A215}" type="datetimeFigureOut">
              <a:rPr lang="cs-CZ" smtClean="0"/>
              <a:pPr/>
              <a:t>15.11.2012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006B5A"/>
                </a:solidFill>
              </a:rPr>
              <a:t>Základní koncepty</a:t>
            </a:r>
            <a:br>
              <a:rPr lang="cs-CZ" dirty="0" smtClean="0">
                <a:solidFill>
                  <a:srgbClr val="006B5A"/>
                </a:solidFill>
              </a:rPr>
            </a:br>
            <a:r>
              <a:rPr lang="cs-CZ" dirty="0" smtClean="0">
                <a:solidFill>
                  <a:srgbClr val="006B5A"/>
                </a:solidFill>
              </a:rPr>
              <a:t>systémové integrace</a:t>
            </a:r>
            <a:endParaRPr lang="cs-CZ" dirty="0">
              <a:solidFill>
                <a:srgbClr val="006B5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Ing. Roman </a:t>
            </a:r>
            <a:r>
              <a:rPr lang="cs-CZ" dirty="0" err="1" smtClean="0">
                <a:solidFill>
                  <a:schemeClr val="tx1"/>
                </a:solidFill>
              </a:rPr>
              <a:t>Danel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1900" dirty="0" err="1" smtClean="0">
                <a:hlinkClick r:id="rId2"/>
              </a:rPr>
              <a:t>roman.danel</a:t>
            </a:r>
            <a:r>
              <a:rPr lang="cs-CZ" sz="1900" dirty="0" smtClean="0">
                <a:hlinkClick r:id="rId2"/>
              </a:rPr>
              <a:t>@</a:t>
            </a:r>
            <a:r>
              <a:rPr lang="cs-CZ" sz="1900" dirty="0" err="1" smtClean="0">
                <a:hlinkClick r:id="rId2"/>
              </a:rPr>
              <a:t>vsb.cz</a:t>
            </a:r>
            <a:endParaRPr lang="cs-CZ" sz="1900" dirty="0" smtClean="0"/>
          </a:p>
          <a:p>
            <a:r>
              <a:rPr lang="cs-CZ" sz="1800" dirty="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dirty="0" err="1" smtClean="0">
                <a:solidFill>
                  <a:srgbClr val="006B5A"/>
                </a:solidFill>
              </a:rPr>
              <a:t>Hornicko</a:t>
            </a:r>
            <a:r>
              <a:rPr lang="cs-CZ" sz="1800" dirty="0" smtClean="0">
                <a:solidFill>
                  <a:srgbClr val="006B5A"/>
                </a:solidFill>
              </a:rPr>
              <a:t> – geologická fakulta</a:t>
            </a:r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2357430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Integrace podniku s okolím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optimálně přizpůsobit chování podniku měnícímu se stavu hospodářského prostředí, případně inicializovat v okolí takové změny, které jsou pro podnik výhodné, </a:t>
            </a:r>
          </a:p>
          <a:p>
            <a:pPr lvl="0"/>
            <a:r>
              <a:rPr lang="cs-CZ" dirty="0" smtClean="0"/>
              <a:t>navázat úzké informační vztahy s významnými externími partnery (zákazníci, dodavatelé, banky, poskytovatelé informačních služeb), </a:t>
            </a:r>
          </a:p>
          <a:p>
            <a:pPr lvl="0"/>
            <a:r>
              <a:rPr lang="cs-CZ" dirty="0" smtClean="0"/>
              <a:t>pomocí Internetu poskytovat do okolí vhodné informace o podniku a z okolí získávat informace relevantní pro řízení podniku.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Integrace podnikových procesů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>
                <a:solidFill>
                  <a:srgbClr val="0070C0"/>
                </a:solidFill>
              </a:rPr>
              <a:t>zkrácení doby jednotlivých procesů </a:t>
            </a:r>
            <a:r>
              <a:rPr lang="cs-CZ" dirty="0" smtClean="0"/>
              <a:t>tak, aby se zajistila rychlejší reakce podniku na externí události (např. rychlejší vyřízení došlé objednávky), </a:t>
            </a:r>
          </a:p>
          <a:p>
            <a:pPr lvl="0"/>
            <a:r>
              <a:rPr lang="cs-CZ" dirty="0" smtClean="0">
                <a:solidFill>
                  <a:srgbClr val="0070C0"/>
                </a:solidFill>
              </a:rPr>
              <a:t>zefektivnění jednotlivých procesů </a:t>
            </a:r>
            <a:r>
              <a:rPr lang="cs-CZ" dirty="0" smtClean="0"/>
              <a:t>tak, aby vyžadovaly minimum podnikových zdrojů, zejména zdrojů deficitních, </a:t>
            </a:r>
          </a:p>
          <a:p>
            <a:pPr lvl="0"/>
            <a:r>
              <a:rPr lang="cs-CZ" dirty="0" smtClean="0">
                <a:solidFill>
                  <a:srgbClr val="0070C0"/>
                </a:solidFill>
              </a:rPr>
              <a:t>optimalizaci procesů </a:t>
            </a:r>
            <a:r>
              <a:rPr lang="cs-CZ" dirty="0" smtClean="0"/>
              <a:t>tak, aby se zajistila maximální kvalita produktu nebo poskytované služby.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Technologická integrace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>
                <a:solidFill>
                  <a:srgbClr val="0070C0"/>
                </a:solidFill>
              </a:rPr>
              <a:t>datovou</a:t>
            </a:r>
            <a:r>
              <a:rPr lang="cs-CZ" dirty="0" smtClean="0"/>
              <a:t>, tj. vytvoření jednotné datové základny podniku, která je sdílena různými aplikacemi a všemi uživateli, </a:t>
            </a:r>
          </a:p>
          <a:p>
            <a:pPr lvl="0"/>
            <a:r>
              <a:rPr lang="cs-CZ" dirty="0" smtClean="0">
                <a:solidFill>
                  <a:srgbClr val="0070C0"/>
                </a:solidFill>
              </a:rPr>
              <a:t>hardwarovou</a:t>
            </a:r>
            <a:r>
              <a:rPr lang="cs-CZ" dirty="0" smtClean="0"/>
              <a:t>, tj. integraci jednotlivých hardwarových komponent do jednotné počítačové sítě podniku, </a:t>
            </a:r>
          </a:p>
          <a:p>
            <a:pPr lvl="0"/>
            <a:r>
              <a:rPr lang="cs-CZ" dirty="0" smtClean="0">
                <a:solidFill>
                  <a:srgbClr val="0070C0"/>
                </a:solidFill>
              </a:rPr>
              <a:t>softwarovou</a:t>
            </a:r>
            <a:r>
              <a:rPr lang="cs-CZ" dirty="0" smtClean="0"/>
              <a:t>, tj. vzájemné propojení programů zajišťujících automatizaci různých podnikových aktivit (nákup, výroba, prodej, účetnictví, kancelářské práce atd.), </a:t>
            </a:r>
          </a:p>
          <a:p>
            <a:pPr lvl="0"/>
            <a:r>
              <a:rPr lang="cs-CZ" dirty="0" smtClean="0">
                <a:solidFill>
                  <a:srgbClr val="0070C0"/>
                </a:solidFill>
              </a:rPr>
              <a:t>uživatelského prostředí</a:t>
            </a:r>
            <a:r>
              <a:rPr lang="cs-CZ" dirty="0" smtClean="0"/>
              <a:t>, tj. dosažení stavu, kdy principy ovládání různých aplikací jsou shodné.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Kdy lze považovat cíle SI za dosažené?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Odpověď:  NIKDY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>
                <a:solidFill>
                  <a:srgbClr val="0070C0"/>
                </a:solidFill>
              </a:rPr>
              <a:t>Systémová integrace není stav, ale proces.</a:t>
            </a: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3. Vývoj integrovaného IS/IT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Vymezuje, jak strukturovat činnosti při vývoji IS/IT aby:</a:t>
            </a:r>
          </a:p>
          <a:p>
            <a:pPr lvl="0"/>
            <a:r>
              <a:rPr lang="cs-CZ" dirty="0" smtClean="0"/>
              <a:t>funkce a služby IS/IT podporovaly celopodnikové cíle, </a:t>
            </a:r>
          </a:p>
          <a:p>
            <a:pPr lvl="0"/>
            <a:r>
              <a:rPr lang="cs-CZ" dirty="0" smtClean="0"/>
              <a:t>aby práce na vývoji byly vhodně rozděleny do jednotlivých informatických projektů, </a:t>
            </a:r>
          </a:p>
          <a:p>
            <a:pPr lvl="0"/>
            <a:r>
              <a:rPr lang="cs-CZ" dirty="0" smtClean="0"/>
              <a:t>aby na sebe projekty dobře navazovaly a </a:t>
            </a:r>
          </a:p>
          <a:p>
            <a:pPr lvl="0"/>
            <a:r>
              <a:rPr lang="cs-CZ" dirty="0" smtClean="0"/>
              <a:t>aby v každé fázi každého projektu byly vhodně uvažovány všechny dimenze řešení projektu.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Fáze vývoje IS/IT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Globální strategie</a:t>
            </a:r>
          </a:p>
          <a:p>
            <a:pPr marL="514350" indent="-514350">
              <a:buAutoNum type="arabicPeriod"/>
            </a:pPr>
            <a:r>
              <a:rPr lang="cs-CZ" dirty="0" smtClean="0"/>
              <a:t>Informační strategie</a:t>
            </a:r>
          </a:p>
          <a:p>
            <a:pPr marL="514350" indent="-514350">
              <a:buAutoNum type="arabicPeriod"/>
            </a:pPr>
            <a:r>
              <a:rPr lang="cs-CZ" dirty="0" smtClean="0"/>
              <a:t>Úvodní studie (studie proveditelnosti)</a:t>
            </a:r>
          </a:p>
          <a:p>
            <a:pPr marL="514350" indent="-514350">
              <a:buAutoNum type="arabicPeriod"/>
            </a:pPr>
            <a:r>
              <a:rPr lang="cs-CZ" dirty="0" smtClean="0"/>
              <a:t>Globální analýza a návrh</a:t>
            </a:r>
          </a:p>
          <a:p>
            <a:pPr marL="514350" indent="-514350">
              <a:buAutoNum type="arabicPeriod"/>
            </a:pPr>
            <a:r>
              <a:rPr lang="cs-CZ" dirty="0" smtClean="0"/>
              <a:t>Detailní analýza a návrh</a:t>
            </a:r>
          </a:p>
          <a:p>
            <a:pPr marL="514350" indent="-514350">
              <a:buAutoNum type="arabicPeriod"/>
            </a:pPr>
            <a:r>
              <a:rPr lang="cs-CZ" dirty="0" smtClean="0"/>
              <a:t>Implementace (=vývoj a nasazení)</a:t>
            </a:r>
          </a:p>
          <a:p>
            <a:pPr marL="514350" indent="-514350">
              <a:buAutoNum type="arabicPeriod"/>
            </a:pPr>
            <a:r>
              <a:rPr lang="cs-CZ" dirty="0" smtClean="0"/>
              <a:t>Testování, zkušební provoz</a:t>
            </a:r>
          </a:p>
          <a:p>
            <a:pPr marL="514350" indent="-514350">
              <a:buAutoNum type="arabicPeriod"/>
            </a:pPr>
            <a:r>
              <a:rPr lang="cs-CZ" dirty="0" smtClean="0"/>
              <a:t>Provoz a údržba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4. Integrovaný systém řízení IS/IT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Strategické řízení IS/IT</a:t>
            </a:r>
          </a:p>
          <a:p>
            <a:pPr marL="514350" indent="-514350">
              <a:buAutoNum type="arabicPeriod"/>
            </a:pPr>
            <a:r>
              <a:rPr lang="cs-CZ" dirty="0" smtClean="0"/>
              <a:t>Rozvoj organizace ve vazbě na IS/IT</a:t>
            </a:r>
          </a:p>
          <a:p>
            <a:pPr marL="514350" indent="-514350">
              <a:buAutoNum type="arabicPeriod"/>
            </a:pPr>
            <a:r>
              <a:rPr lang="cs-CZ" dirty="0" smtClean="0"/>
              <a:t>Řízení ekonomiky</a:t>
            </a:r>
          </a:p>
          <a:p>
            <a:pPr marL="514350" indent="-514350">
              <a:buAutoNum type="arabicPeriod"/>
            </a:pPr>
            <a:r>
              <a:rPr lang="cs-CZ" dirty="0" smtClean="0"/>
              <a:t>Personální </a:t>
            </a:r>
            <a:r>
              <a:rPr lang="cs-CZ" smtClean="0"/>
              <a:t>řízení IS/IT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Řízení klíčových systémových vlastností</a:t>
            </a:r>
          </a:p>
          <a:p>
            <a:pPr marL="514350" indent="-514350">
              <a:buAutoNum type="arabicPeriod"/>
            </a:pPr>
            <a:r>
              <a:rPr lang="cs-CZ" dirty="0" smtClean="0"/>
              <a:t>Řízení datových zdrojů IS/IT</a:t>
            </a:r>
          </a:p>
          <a:p>
            <a:pPr marL="514350" indent="-514350">
              <a:buAutoNum type="arabicPeriod"/>
            </a:pPr>
            <a:r>
              <a:rPr lang="cs-CZ" dirty="0" smtClean="0"/>
              <a:t>Řízení informačních technologií</a:t>
            </a:r>
          </a:p>
          <a:p>
            <a:pPr marL="514350" indent="-514350">
              <a:buAutoNum type="arabicPeriod"/>
            </a:pPr>
            <a:r>
              <a:rPr lang="cs-CZ" dirty="0" smtClean="0"/>
              <a:t>Zadávání a koordinace projektů</a:t>
            </a:r>
          </a:p>
          <a:p>
            <a:pPr marL="514350" indent="-514350">
              <a:buAutoNum type="arabicPeriod"/>
            </a:pPr>
            <a:r>
              <a:rPr lang="cs-CZ" dirty="0" smtClean="0"/>
              <a:t>Řízení projektů</a:t>
            </a:r>
          </a:p>
          <a:p>
            <a:pPr marL="514350" indent="-514350">
              <a:buAutoNum type="arabicPeriod"/>
            </a:pPr>
            <a:r>
              <a:rPr lang="cs-CZ" dirty="0" smtClean="0"/>
              <a:t>Řízení sítě a provozu IS/IT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Strategické řízení IS/IT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Náplň: </a:t>
            </a:r>
            <a:r>
              <a:rPr lang="cs-CZ" dirty="0" smtClean="0">
                <a:solidFill>
                  <a:srgbClr val="0070C0"/>
                </a:solidFill>
              </a:rPr>
              <a:t>formulace a periodická aktualizace informační strategie podniku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analýzy strategických záměrů celého podniku s ohledem na jejich podporu pomocí IS/IT, </a:t>
            </a:r>
            <a:endParaRPr lang="cs-CZ" sz="2400" dirty="0" smtClean="0"/>
          </a:p>
          <a:p>
            <a:pPr lvl="1"/>
            <a:r>
              <a:rPr lang="cs-CZ" dirty="0" smtClean="0"/>
              <a:t>analýzy stavu IS/IT a jeho okolí (IS/IT konkurence, IS/IT partnerů, dostupné komponenty IS/IT), </a:t>
            </a:r>
            <a:endParaRPr lang="cs-CZ" sz="2400" dirty="0" smtClean="0"/>
          </a:p>
          <a:p>
            <a:pPr lvl="1"/>
            <a:r>
              <a:rPr lang="cs-CZ" dirty="0" smtClean="0"/>
              <a:t>specifikace nových informačních služeb pro interní i externí zákazníky, </a:t>
            </a:r>
            <a:endParaRPr lang="cs-CZ" sz="2400" dirty="0" smtClean="0"/>
          </a:p>
          <a:p>
            <a:pPr lvl="1"/>
            <a:r>
              <a:rPr lang="cs-CZ" dirty="0" smtClean="0"/>
              <a:t>definování systému metrik jednotlivých služeb, </a:t>
            </a:r>
            <a:endParaRPr lang="cs-CZ" sz="2400" dirty="0" smtClean="0"/>
          </a:p>
          <a:p>
            <a:pPr lvl="1"/>
            <a:r>
              <a:rPr lang="cs-CZ" dirty="0" smtClean="0"/>
              <a:t>přehodnocení cílového stavu IS/IT a celkové architektury IS/IT, </a:t>
            </a:r>
            <a:endParaRPr lang="cs-CZ" sz="2400" dirty="0" smtClean="0"/>
          </a:p>
          <a:p>
            <a:pPr lvl="1"/>
            <a:r>
              <a:rPr lang="cs-CZ" dirty="0" smtClean="0"/>
              <a:t>rozhodování, které funkce a služby IS/IT budou zajišťovány outsourcingem, </a:t>
            </a:r>
            <a:endParaRPr lang="cs-CZ" sz="2400" dirty="0" smtClean="0"/>
          </a:p>
          <a:p>
            <a:pPr lvl="1"/>
            <a:r>
              <a:rPr lang="cs-CZ" dirty="0" smtClean="0"/>
              <a:t>aktualizace systému řízení IS/IT, </a:t>
            </a:r>
            <a:endParaRPr lang="cs-CZ" sz="2400" dirty="0" smtClean="0"/>
          </a:p>
          <a:p>
            <a:pPr lvl="1"/>
            <a:r>
              <a:rPr lang="cs-CZ" dirty="0" smtClean="0"/>
              <a:t>plánování investic do IS/IT, </a:t>
            </a:r>
            <a:endParaRPr lang="cs-CZ" sz="2400" dirty="0" smtClean="0"/>
          </a:p>
          <a:p>
            <a:pPr lvl="1"/>
            <a:r>
              <a:rPr lang="cs-CZ" dirty="0" smtClean="0"/>
              <a:t>plánování a koordinace stěžejních projektů IS/IT, </a:t>
            </a:r>
            <a:endParaRPr lang="cs-CZ" sz="2400" dirty="0" smtClean="0"/>
          </a:p>
          <a:p>
            <a:pPr lvl="1"/>
            <a:r>
              <a:rPr lang="cs-CZ" dirty="0" smtClean="0"/>
              <a:t>řízení vztahů s externími partnery v oblasti IS/IT, </a:t>
            </a:r>
            <a:endParaRPr lang="cs-CZ" sz="2400" dirty="0" smtClean="0"/>
          </a:p>
          <a:p>
            <a:pPr lvl="1"/>
            <a:r>
              <a:rPr lang="cs-CZ" dirty="0" smtClean="0"/>
              <a:t>zajišťování trvalé informovanosti všech pracovníků podniku.</a:t>
            </a: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Rozvoj organizace ve vazbě na IS/IT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sledování zákonů a předpisů, které mají vztah k provozovanému IS/IT, </a:t>
            </a:r>
            <a:endParaRPr lang="cs-CZ" sz="2400" dirty="0" smtClean="0"/>
          </a:p>
          <a:p>
            <a:pPr lvl="1"/>
            <a:r>
              <a:rPr lang="cs-CZ" dirty="0" smtClean="0"/>
              <a:t>změny podnikových procesů a podnikové organizační struktury,</a:t>
            </a:r>
            <a:endParaRPr lang="cs-CZ" sz="2400" dirty="0" smtClean="0"/>
          </a:p>
          <a:p>
            <a:pPr lvl="1"/>
            <a:r>
              <a:rPr lang="cs-CZ" dirty="0" smtClean="0"/>
              <a:t>organizace informatiky v podniku, </a:t>
            </a:r>
            <a:endParaRPr lang="cs-CZ" sz="2400" dirty="0" smtClean="0"/>
          </a:p>
          <a:p>
            <a:pPr lvl="1"/>
            <a:r>
              <a:rPr lang="cs-CZ" dirty="0" smtClean="0"/>
              <a:t>definování vztahů útvarů informatiky na ostatní organizační jednotky podniku.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Řízení ekonomiky IS/IT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cs-CZ" dirty="0" smtClean="0"/>
              <a:t>koncepce sledování a vyhodnocování nákladů a přínosů IS/IT, definice metrik nákladů a přínosů, </a:t>
            </a:r>
            <a:endParaRPr lang="cs-CZ" sz="2400" dirty="0" smtClean="0"/>
          </a:p>
          <a:p>
            <a:pPr lvl="1"/>
            <a:r>
              <a:rPr lang="cs-CZ" dirty="0" smtClean="0"/>
              <a:t>dlouhodobé plánování nákladů na IS/IT, </a:t>
            </a:r>
            <a:endParaRPr lang="cs-CZ" sz="2400" dirty="0" smtClean="0"/>
          </a:p>
          <a:p>
            <a:pPr lvl="1"/>
            <a:r>
              <a:rPr lang="cs-CZ" dirty="0" smtClean="0"/>
              <a:t>zpracování rozpočtů na provoz a rozvoj informačního systému, </a:t>
            </a:r>
            <a:endParaRPr lang="cs-CZ" sz="2400" dirty="0" smtClean="0"/>
          </a:p>
          <a:p>
            <a:pPr lvl="1"/>
            <a:r>
              <a:rPr lang="cs-CZ" dirty="0" smtClean="0"/>
              <a:t>kalkulace nákladů na IS/IT, </a:t>
            </a:r>
            <a:endParaRPr lang="cs-CZ" sz="2400" dirty="0" smtClean="0"/>
          </a:p>
          <a:p>
            <a:pPr lvl="1"/>
            <a:r>
              <a:rPr lang="cs-CZ" dirty="0" smtClean="0"/>
              <a:t>evidence nákladů na IS/IT v rámci analytického účetnictví, </a:t>
            </a:r>
            <a:endParaRPr lang="cs-CZ" sz="2400" dirty="0" smtClean="0"/>
          </a:p>
          <a:p>
            <a:pPr lvl="1"/>
            <a:r>
              <a:rPr lang="cs-CZ" dirty="0" smtClean="0"/>
              <a:t>analýzy nákladů na IS/IT podle zvolených hledisek, </a:t>
            </a:r>
            <a:endParaRPr lang="cs-CZ" sz="2400" dirty="0" smtClean="0"/>
          </a:p>
          <a:p>
            <a:pPr lvl="1"/>
            <a:r>
              <a:rPr lang="cs-CZ" dirty="0" smtClean="0"/>
              <a:t>analýzy a návrh cenové strategie za služby, </a:t>
            </a:r>
            <a:endParaRPr lang="cs-CZ" sz="2400" dirty="0" smtClean="0"/>
          </a:p>
          <a:p>
            <a:pPr lvl="1"/>
            <a:r>
              <a:rPr lang="cs-CZ" dirty="0" smtClean="0"/>
              <a:t>analýzy dosahovaných efektů.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Důvody vzniku SI</a:t>
            </a:r>
          </a:p>
          <a:p>
            <a:r>
              <a:rPr lang="cs-CZ" dirty="0" smtClean="0"/>
              <a:t>Čtyři koncepty dle teorie VŠE Praha (prof. Voříšek)</a:t>
            </a:r>
          </a:p>
          <a:p>
            <a:r>
              <a:rPr lang="cs-CZ" dirty="0" smtClean="0"/>
              <a:t>Úrovně systémové integrace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Personální řízení IS/IT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analýzy pracovních kapacit útvaru IS/IT, </a:t>
            </a:r>
            <a:endParaRPr lang="cs-CZ" sz="2400" dirty="0" smtClean="0"/>
          </a:p>
          <a:p>
            <a:pPr lvl="1"/>
            <a:r>
              <a:rPr lang="cs-CZ" dirty="0" smtClean="0"/>
              <a:t>plánování stavu personálu pro IS/IT, </a:t>
            </a:r>
            <a:endParaRPr lang="cs-CZ" sz="2400" dirty="0" smtClean="0"/>
          </a:p>
          <a:p>
            <a:pPr lvl="1"/>
            <a:r>
              <a:rPr lang="cs-CZ" dirty="0" smtClean="0"/>
              <a:t>operativní evidence pracovníků, </a:t>
            </a:r>
            <a:endParaRPr lang="cs-CZ" sz="2400" dirty="0" smtClean="0"/>
          </a:p>
          <a:p>
            <a:pPr lvl="1"/>
            <a:r>
              <a:rPr lang="cs-CZ" dirty="0" smtClean="0"/>
              <a:t>kvalifikační programy v oblasti IS/IT, </a:t>
            </a:r>
            <a:endParaRPr lang="cs-CZ" sz="2400" dirty="0" smtClean="0"/>
          </a:p>
          <a:p>
            <a:pPr lvl="1"/>
            <a:r>
              <a:rPr lang="cs-CZ" dirty="0" smtClean="0"/>
              <a:t>operativní plánování a zajištění jednotlivých odborných školení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Řízení klíčových systémových oblastí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Zahrnuje tyto funkce:</a:t>
            </a:r>
          </a:p>
          <a:p>
            <a:pPr lvl="1"/>
            <a:r>
              <a:rPr lang="cs-CZ" dirty="0" smtClean="0"/>
              <a:t>řízení bezpečnosti, </a:t>
            </a:r>
          </a:p>
          <a:p>
            <a:pPr lvl="1"/>
            <a:r>
              <a:rPr lang="cs-CZ" dirty="0" smtClean="0"/>
              <a:t>monitorování a vyhodnocování IS</a:t>
            </a:r>
          </a:p>
          <a:p>
            <a:pPr lvl="1"/>
            <a:r>
              <a:rPr lang="cs-CZ" dirty="0" smtClean="0"/>
              <a:t>řízení spolehlivosti, plány řešení havarijních situací, </a:t>
            </a:r>
            <a:endParaRPr lang="cs-CZ" sz="2400" dirty="0" smtClean="0"/>
          </a:p>
          <a:p>
            <a:pPr lvl="1"/>
            <a:r>
              <a:rPr lang="cs-CZ" dirty="0" smtClean="0"/>
              <a:t>řízení systémové doby odezvy, </a:t>
            </a:r>
            <a:endParaRPr lang="cs-CZ" sz="2400" dirty="0" smtClean="0"/>
          </a:p>
          <a:p>
            <a:pPr lvl="1"/>
            <a:r>
              <a:rPr lang="cs-CZ" dirty="0" smtClean="0"/>
              <a:t>řízení výkonu a pružnosti systému.</a:t>
            </a: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datových zdrojů IS/IT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Funkce: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analýzy stavu interních datových zdrojů, databází, </a:t>
            </a:r>
            <a:endParaRPr lang="cs-CZ" sz="2400" dirty="0" smtClean="0"/>
          </a:p>
          <a:p>
            <a:pPr lvl="1"/>
            <a:r>
              <a:rPr lang="cs-CZ" dirty="0" smtClean="0"/>
              <a:t>plánování rozvoje interních datových zdrojů, </a:t>
            </a:r>
            <a:endParaRPr lang="cs-CZ" sz="2400" dirty="0" smtClean="0"/>
          </a:p>
          <a:p>
            <a:pPr lvl="1"/>
            <a:r>
              <a:rPr lang="cs-CZ" dirty="0" smtClean="0"/>
              <a:t>analýzy možností a plánování mobilních databází, </a:t>
            </a:r>
            <a:endParaRPr lang="cs-CZ" sz="2400" dirty="0" smtClean="0"/>
          </a:p>
          <a:p>
            <a:pPr lvl="1"/>
            <a:r>
              <a:rPr lang="cs-CZ" dirty="0" smtClean="0"/>
              <a:t>analýzy potřeb a možností externích datových zdrojů, </a:t>
            </a:r>
          </a:p>
          <a:p>
            <a:pPr lvl="1"/>
            <a:r>
              <a:rPr lang="cs-CZ" dirty="0" smtClean="0"/>
              <a:t>prezentace ve veřejných datových zdrojích a službách, </a:t>
            </a:r>
            <a:endParaRPr lang="cs-CZ" sz="2400" dirty="0" smtClean="0"/>
          </a:p>
          <a:p>
            <a:pPr lvl="1"/>
            <a:r>
              <a:rPr lang="cs-CZ" dirty="0" smtClean="0"/>
              <a:t>řešení integrace všech datových zdrojů</a:t>
            </a:r>
            <a:endParaRPr lang="cs-CZ" sz="5400" dirty="0" smtClean="0"/>
          </a:p>
          <a:p>
            <a:pPr>
              <a:buNone/>
            </a:pPr>
            <a:endParaRPr lang="cs-CZ" sz="1900" dirty="0" smtClean="0"/>
          </a:p>
          <a:p>
            <a:pPr>
              <a:buNone/>
            </a:pPr>
            <a:r>
              <a:rPr lang="cs-CZ" sz="1900" dirty="0" smtClean="0"/>
              <a:t>Poznámka: Tato oblast v zde uvedeném pojetí nezahrnuje správu databází.</a:t>
            </a:r>
            <a:endParaRPr lang="cs-CZ" sz="19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Řízení informačních technologií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lvl="1"/>
            <a:r>
              <a:rPr lang="cs-CZ" dirty="0" smtClean="0"/>
              <a:t>pořizování nových komponent technologického prostředí, </a:t>
            </a:r>
            <a:endParaRPr lang="cs-CZ" sz="2400" dirty="0" smtClean="0"/>
          </a:p>
          <a:p>
            <a:pPr lvl="1"/>
            <a:r>
              <a:rPr lang="cs-CZ" dirty="0" smtClean="0"/>
              <a:t>řízení upgrade všech komponent HW, SW a  aplikačního SW, </a:t>
            </a:r>
            <a:endParaRPr lang="cs-CZ" sz="2400" dirty="0" smtClean="0"/>
          </a:p>
          <a:p>
            <a:pPr lvl="1"/>
            <a:r>
              <a:rPr lang="cs-CZ" dirty="0" smtClean="0"/>
              <a:t>technologická integrace - viz druhý koncept, </a:t>
            </a:r>
            <a:endParaRPr lang="cs-CZ" sz="2400" dirty="0" smtClean="0"/>
          </a:p>
          <a:p>
            <a:pPr lvl="1"/>
            <a:r>
              <a:rPr lang="cs-CZ" dirty="0" smtClean="0"/>
              <a:t>systémová podpora provozu, </a:t>
            </a:r>
            <a:endParaRPr lang="cs-CZ" sz="2400" dirty="0" smtClean="0"/>
          </a:p>
          <a:p>
            <a:pPr lvl="1"/>
            <a:r>
              <a:rPr lang="cs-CZ" dirty="0" smtClean="0"/>
              <a:t>definování standardů a pravidel pro použití IT.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Zadávání a koordinace projektů IS/IT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Orientace na IT projekty (řešené vlastními kapacitami i </a:t>
            </a:r>
            <a:r>
              <a:rPr lang="cs-CZ" dirty="0" err="1" smtClean="0"/>
              <a:t>dodavatelsky</a:t>
            </a:r>
            <a:r>
              <a:rPr lang="cs-CZ" dirty="0" smtClean="0"/>
              <a:t>). Funkce: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analýzy uživatelských požadavků na úpravu a rozvoj IS/IT, </a:t>
            </a:r>
            <a:endParaRPr lang="cs-CZ" sz="2400" dirty="0" smtClean="0"/>
          </a:p>
          <a:p>
            <a:pPr lvl="1"/>
            <a:r>
              <a:rPr lang="cs-CZ" dirty="0" smtClean="0"/>
              <a:t>vstupní analýzy před zahájením projektu, </a:t>
            </a:r>
            <a:endParaRPr lang="cs-CZ" sz="2400" dirty="0" smtClean="0"/>
          </a:p>
          <a:p>
            <a:pPr lvl="1"/>
            <a:r>
              <a:rPr lang="cs-CZ" dirty="0" smtClean="0"/>
              <a:t>specifikace projektů, </a:t>
            </a:r>
            <a:endParaRPr lang="cs-CZ" sz="2400" dirty="0" smtClean="0"/>
          </a:p>
          <a:p>
            <a:pPr lvl="1"/>
            <a:r>
              <a:rPr lang="cs-CZ" dirty="0" smtClean="0"/>
              <a:t>rozhodnutí o přijetí či nepřijetí projektu a způsobu řešení, </a:t>
            </a:r>
            <a:endParaRPr lang="cs-CZ" sz="2400" dirty="0" smtClean="0"/>
          </a:p>
          <a:p>
            <a:pPr lvl="1"/>
            <a:r>
              <a:rPr lang="cs-CZ" dirty="0" smtClean="0"/>
              <a:t>zadání projektu řešitelskému týmu, </a:t>
            </a:r>
            <a:endParaRPr lang="cs-CZ" sz="2400" dirty="0" smtClean="0"/>
          </a:p>
          <a:p>
            <a:pPr lvl="1"/>
            <a:r>
              <a:rPr lang="cs-CZ" dirty="0" smtClean="0"/>
              <a:t>realizace výběrového řízení, </a:t>
            </a:r>
            <a:endParaRPr lang="cs-CZ" sz="2400" dirty="0" smtClean="0"/>
          </a:p>
          <a:p>
            <a:pPr lvl="1"/>
            <a:r>
              <a:rPr lang="cs-CZ" dirty="0" smtClean="0"/>
              <a:t>kontraktační řízení na úvodní studie, </a:t>
            </a:r>
            <a:endParaRPr lang="cs-CZ" sz="2400" dirty="0" smtClean="0"/>
          </a:p>
          <a:p>
            <a:pPr lvl="1"/>
            <a:r>
              <a:rPr lang="cs-CZ" dirty="0" smtClean="0"/>
              <a:t>koordinace projektů.</a:t>
            </a: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Řízení projektů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příprava projektu, tvorba kontraktu při externím řešení projektu, </a:t>
            </a:r>
            <a:endParaRPr lang="cs-CZ" sz="2400" dirty="0" smtClean="0"/>
          </a:p>
          <a:p>
            <a:pPr lvl="1"/>
            <a:r>
              <a:rPr lang="cs-CZ" dirty="0" smtClean="0"/>
              <a:t>úvodní studie projektu </a:t>
            </a:r>
            <a:endParaRPr lang="cs-CZ" sz="2400" dirty="0" smtClean="0"/>
          </a:p>
          <a:p>
            <a:pPr lvl="1"/>
            <a:r>
              <a:rPr lang="cs-CZ" dirty="0" smtClean="0"/>
              <a:t>globální analýza a návrh, </a:t>
            </a:r>
            <a:endParaRPr lang="cs-CZ" sz="2400" dirty="0" smtClean="0"/>
          </a:p>
          <a:p>
            <a:pPr lvl="1"/>
            <a:r>
              <a:rPr lang="cs-CZ" dirty="0" smtClean="0"/>
              <a:t>detailní analýza a návrh, </a:t>
            </a:r>
            <a:endParaRPr lang="cs-CZ" sz="2400" dirty="0" smtClean="0"/>
          </a:p>
          <a:p>
            <a:pPr lvl="1"/>
            <a:r>
              <a:rPr lang="cs-CZ" dirty="0" smtClean="0"/>
              <a:t>implementace </a:t>
            </a:r>
            <a:endParaRPr lang="cs-CZ" sz="2400" dirty="0" smtClean="0"/>
          </a:p>
          <a:p>
            <a:pPr lvl="1"/>
            <a:r>
              <a:rPr lang="cs-CZ" dirty="0" smtClean="0"/>
              <a:t>zavádění - testovací procedury, předávací procedury, příprava provozu a migrace, zkušební provoz.</a:t>
            </a: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Řízení provozu IS/IT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Veškeré řídicí aktivity spojené s provozem jednotlivých částí IS/IT: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plánování zařazování projektů do rutinního provozu, </a:t>
            </a:r>
            <a:endParaRPr lang="cs-CZ" sz="2400" dirty="0" smtClean="0"/>
          </a:p>
          <a:p>
            <a:pPr lvl="1"/>
            <a:r>
              <a:rPr lang="cs-CZ" dirty="0" smtClean="0"/>
              <a:t>přebírání projektu do provozu, </a:t>
            </a:r>
            <a:endParaRPr lang="cs-CZ" sz="2400" dirty="0" smtClean="0"/>
          </a:p>
          <a:p>
            <a:pPr lvl="1"/>
            <a:r>
              <a:rPr lang="cs-CZ" dirty="0" smtClean="0"/>
              <a:t>provoz </a:t>
            </a:r>
            <a:r>
              <a:rPr lang="cs-CZ" dirty="0" err="1" smtClean="0"/>
              <a:t>hot</a:t>
            </a:r>
            <a:r>
              <a:rPr lang="cs-CZ" dirty="0" smtClean="0"/>
              <a:t>-line, </a:t>
            </a:r>
            <a:endParaRPr lang="cs-CZ" sz="2400" dirty="0" smtClean="0"/>
          </a:p>
          <a:p>
            <a:pPr lvl="1"/>
            <a:r>
              <a:rPr lang="cs-CZ" dirty="0" smtClean="0"/>
              <a:t>správa serverů, sítě a databází, </a:t>
            </a:r>
            <a:endParaRPr lang="cs-CZ" sz="2400" dirty="0" smtClean="0"/>
          </a:p>
          <a:p>
            <a:pPr lvl="1"/>
            <a:r>
              <a:rPr lang="cs-CZ" dirty="0" smtClean="0"/>
              <a:t>správa koncových stanic, </a:t>
            </a:r>
            <a:endParaRPr lang="cs-CZ" sz="2400" dirty="0" smtClean="0"/>
          </a:p>
          <a:p>
            <a:pPr lvl="1"/>
            <a:r>
              <a:rPr lang="cs-CZ" dirty="0" smtClean="0"/>
              <a:t>výběr a nákup provozního materiálu, </a:t>
            </a:r>
            <a:endParaRPr lang="cs-CZ" sz="2400" dirty="0" smtClean="0"/>
          </a:p>
          <a:p>
            <a:pPr lvl="1"/>
            <a:r>
              <a:rPr lang="cs-CZ" dirty="0" smtClean="0"/>
              <a:t>zajištění spojení s okolím a připojení do externích sítí.</a:t>
            </a: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mtClean="0"/>
              <a:t>Úrovně integrace:</a:t>
            </a:r>
            <a:endParaRPr lang="cs-CZ" dirty="0" smtClean="0"/>
          </a:p>
          <a:p>
            <a:pPr lvl="1"/>
            <a:r>
              <a:rPr lang="cs-CZ" dirty="0" smtClean="0"/>
              <a:t>Technologická a datová</a:t>
            </a:r>
          </a:p>
          <a:p>
            <a:pPr lvl="1"/>
            <a:r>
              <a:rPr lang="cs-CZ" dirty="0" smtClean="0"/>
              <a:t>Aplikační (integrace uživatelských rozhraní)</a:t>
            </a:r>
          </a:p>
          <a:p>
            <a:pPr lvl="1"/>
            <a:r>
              <a:rPr lang="cs-CZ" dirty="0" smtClean="0"/>
              <a:t>Integrace na úrovni podnikových procesů</a:t>
            </a:r>
          </a:p>
          <a:p>
            <a:pPr lvl="1"/>
            <a:r>
              <a:rPr lang="cs-CZ" dirty="0" smtClean="0"/>
              <a:t>Integrace podniku s okolím</a:t>
            </a:r>
          </a:p>
          <a:p>
            <a:pPr lvl="1"/>
            <a:r>
              <a:rPr lang="cs-CZ" dirty="0" smtClean="0"/>
              <a:t>Integrace vizí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Důvody vzniku systémové integrace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Obtížná zvládnutelnost informatických projektů</a:t>
            </a:r>
          </a:p>
          <a:p>
            <a:pPr lvl="0"/>
            <a:r>
              <a:rPr lang="cs-CZ" dirty="0" smtClean="0"/>
              <a:t>Nízká až diskutabilní efektivnost řady informatických projektů</a:t>
            </a:r>
          </a:p>
          <a:p>
            <a:pPr lvl="0"/>
            <a:r>
              <a:rPr lang="cs-CZ" dirty="0" smtClean="0"/>
              <a:t>Masové a přitom nekoncepční nasazování počítačů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Systémová integrace v České republice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1991 – IBM, HP, …</a:t>
            </a:r>
          </a:p>
          <a:p>
            <a:r>
              <a:rPr lang="cs-CZ" dirty="0" smtClean="0"/>
              <a:t>1993 – první konference</a:t>
            </a:r>
          </a:p>
          <a:p>
            <a:r>
              <a:rPr lang="cs-CZ" dirty="0" smtClean="0"/>
              <a:t>1994 – vznik ČSSI + časopis „</a:t>
            </a:r>
            <a:r>
              <a:rPr lang="cs-CZ" smtClean="0"/>
              <a:t>Systémová integrace“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800" dirty="0" smtClean="0"/>
              <a:t>SI se často omezuje pouze na technologickou stránku věci. Toto pojetí je jedním z důvodů neúspěchu informatických projektů!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/>
              <a:t>Pojetí SI dle VŠE Praha – čtyři koncept</a:t>
            </a:r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Propojení informatiky na podnikatelské aktivity</a:t>
            </a:r>
          </a:p>
          <a:p>
            <a:r>
              <a:rPr lang="cs-CZ" dirty="0" err="1" smtClean="0"/>
              <a:t>Multidimenzionální</a:t>
            </a:r>
            <a:r>
              <a:rPr lang="cs-CZ" dirty="0" smtClean="0"/>
              <a:t> přístup – analýza řešeného problému z několika pohledů (dimenzí) -&gt; výsledkem je několik vzájemně propojených konceptů SI</a:t>
            </a:r>
          </a:p>
          <a:p>
            <a:r>
              <a:rPr lang="cs-CZ" dirty="0" smtClean="0"/>
              <a:t>Všechny koncepty hovoří o tomtéž, každý z jiného pohledu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Čtyři koncepty SI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Místo IS/IT v systému řízení podniku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Obsah a úrovně systémové integrace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Vývoj integrovaného IS/IT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Integrovaný systém řízení IS/IT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Všemi koncepty prochází problém návrhu a optimalizace procesů – tzv. </a:t>
            </a:r>
            <a:r>
              <a:rPr lang="cs-CZ" dirty="0" err="1" smtClean="0">
                <a:solidFill>
                  <a:srgbClr val="006B5A"/>
                </a:solidFill>
              </a:rPr>
              <a:t>reengineering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1. Místo IS/IT v systému řízení podniku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4" name="Zástupný symbol pro obsah 3" descr="http://nb.vse.cz/~vorisek/FILES/IMAGES/procesy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1301" y="1600200"/>
            <a:ext cx="604139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928662" y="6000768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Převzato z dokumentu „Systémová integrace na prahu nového tisíciletí“, autor J. Voříšek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2. Obsah a úrovně systémové integrace</a:t>
            </a:r>
            <a:endParaRPr lang="cs-CZ" b="1" dirty="0">
              <a:solidFill>
                <a:srgbClr val="0070C0"/>
              </a:solidFill>
            </a:endParaRPr>
          </a:p>
        </p:txBody>
      </p:sp>
      <p:pic>
        <p:nvPicPr>
          <p:cNvPr id="4" name="Zástupný symbol pro obsah 3" descr="http://nb.vse.cz/~vorisek/FILES/IMAGES/SIUROVN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7196" y="1600200"/>
            <a:ext cx="586960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Integrace vizí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Primární cíl je zajistit angažovat vedení firmy ve vývoji IS/IT a vytvořit jednotný názor vedení </a:t>
            </a:r>
            <a:r>
              <a:rPr lang="cs-CZ" dirty="0" smtClean="0"/>
              <a:t>na:</a:t>
            </a:r>
          </a:p>
          <a:p>
            <a:pPr lvl="0"/>
            <a:r>
              <a:rPr lang="cs-CZ" dirty="0" smtClean="0"/>
              <a:t>jak lze pomocí IT podpořit konkurenceschopnost podniku, </a:t>
            </a:r>
          </a:p>
          <a:p>
            <a:pPr lvl="0"/>
            <a:r>
              <a:rPr lang="cs-CZ" dirty="0" smtClean="0"/>
              <a:t>které podnikové procesy mají být pomocí IT prioritně podporovány, </a:t>
            </a:r>
          </a:p>
          <a:p>
            <a:pPr lvl="0"/>
            <a:r>
              <a:rPr lang="cs-CZ" dirty="0" smtClean="0"/>
              <a:t>jaké efekty se od realizace nových projektů IS/IT očekávají, </a:t>
            </a:r>
          </a:p>
          <a:p>
            <a:pPr lvl="0"/>
            <a:r>
              <a:rPr lang="cs-CZ" dirty="0" smtClean="0"/>
              <a:t>jaké jsou priority těchto efektů, </a:t>
            </a:r>
          </a:p>
          <a:p>
            <a:pPr lvl="0"/>
            <a:r>
              <a:rPr lang="cs-CZ" dirty="0" smtClean="0"/>
              <a:t>kdo bude zodpovědný za dosažení jednotlivých efektů, </a:t>
            </a:r>
          </a:p>
          <a:p>
            <a:pPr lvl="0"/>
            <a:r>
              <a:rPr lang="cs-CZ" dirty="0" smtClean="0"/>
              <a:t>jaké podnikové zdroje budou na rozvoj IS/IT vyčleněny.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1037</Words>
  <Application>Microsoft Office PowerPoint</Application>
  <PresentationFormat>Předvádění na obrazovce (4:3)</PresentationFormat>
  <Paragraphs>179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sady Office</vt:lpstr>
      <vt:lpstr>Základní koncepty systémové integrace</vt:lpstr>
      <vt:lpstr>Obsah</vt:lpstr>
      <vt:lpstr>Důvody vzniku systémové integrace</vt:lpstr>
      <vt:lpstr>Systémová integrace v České republice</vt:lpstr>
      <vt:lpstr>Pojetí SI dle VŠE Praha – čtyři koncepty</vt:lpstr>
      <vt:lpstr>Čtyři koncepty SI</vt:lpstr>
      <vt:lpstr>1. Místo IS/IT v systému řízení podniku</vt:lpstr>
      <vt:lpstr>2. Obsah a úrovně systémové integrace</vt:lpstr>
      <vt:lpstr>Integrace vizí</vt:lpstr>
      <vt:lpstr>Integrace podniku s okolím</vt:lpstr>
      <vt:lpstr>Integrace podnikových procesů</vt:lpstr>
      <vt:lpstr>Technologická integrace</vt:lpstr>
      <vt:lpstr>Kdy lze považovat cíle SI za dosažené?</vt:lpstr>
      <vt:lpstr>3. Vývoj integrovaného IS/IT</vt:lpstr>
      <vt:lpstr>Fáze vývoje IS/IT</vt:lpstr>
      <vt:lpstr>4. Integrovaný systém řízení IS/IT</vt:lpstr>
      <vt:lpstr>Strategické řízení IS/IT</vt:lpstr>
      <vt:lpstr>Rozvoj organizace ve vazbě na IS/IT</vt:lpstr>
      <vt:lpstr>Řízení ekonomiky IS/IT</vt:lpstr>
      <vt:lpstr>Personální řízení IS/IT</vt:lpstr>
      <vt:lpstr>Řízení klíčových systémových oblastí</vt:lpstr>
      <vt:lpstr>Řízení datových zdrojů IS/IT</vt:lpstr>
      <vt:lpstr>Řízení informačních technologií</vt:lpstr>
      <vt:lpstr>Zadávání a koordinace projektů IS/IT</vt:lpstr>
      <vt:lpstr>Řízení projektů</vt:lpstr>
      <vt:lpstr>Řízení provozu IS/IT</vt:lpstr>
      <vt:lpstr>Shrnutí</vt:lpstr>
    </vt:vector>
  </TitlesOfParts>
  <Company>VŠB TU Ostrava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Systémová integrace</dc:title>
  <dc:creator>Danel</dc:creator>
  <cp:lastModifiedBy>Roman Danel</cp:lastModifiedBy>
  <cp:revision>67</cp:revision>
  <dcterms:created xsi:type="dcterms:W3CDTF">2009-08-26T07:52:45Z</dcterms:created>
  <dcterms:modified xsi:type="dcterms:W3CDTF">2012-11-15T22:12:19Z</dcterms:modified>
</cp:coreProperties>
</file>